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72185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75" autoAdjust="0"/>
  </p:normalViewPr>
  <p:slideViewPr>
    <p:cSldViewPr>
      <p:cViewPr>
        <p:scale>
          <a:sx n="90" d="100"/>
          <a:sy n="90" d="100"/>
        </p:scale>
        <p:origin x="-1608" y="-36"/>
      </p:cViewPr>
      <p:guideLst>
        <p:guide orient="horz" pos="306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681" cy="496490"/>
          </a:xfrm>
          <a:prstGeom prst="rect">
            <a:avLst/>
          </a:prstGeom>
        </p:spPr>
        <p:txBody>
          <a:bodyPr vert="horz" lIns="89981" tIns="44990" rIns="89981" bIns="4499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867" y="1"/>
            <a:ext cx="2889681" cy="496490"/>
          </a:xfrm>
          <a:prstGeom prst="rect">
            <a:avLst/>
          </a:prstGeom>
        </p:spPr>
        <p:txBody>
          <a:bodyPr vert="horz" lIns="89981" tIns="44990" rIns="89981" bIns="44990" rtlCol="0"/>
          <a:lstStyle>
            <a:lvl1pPr algn="r">
              <a:defRPr sz="1200"/>
            </a:lvl1pPr>
          </a:lstStyle>
          <a:p>
            <a:fld id="{A9C37F6D-75C8-49A5-9C52-E6567858C4BB}" type="datetimeFigureOut">
              <a:rPr lang="de-DE" smtClean="0"/>
              <a:t>23.03.2016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74"/>
            <a:ext cx="2889681" cy="496490"/>
          </a:xfrm>
          <a:prstGeom prst="rect">
            <a:avLst/>
          </a:prstGeom>
        </p:spPr>
        <p:txBody>
          <a:bodyPr vert="horz" lIns="89981" tIns="44990" rIns="89981" bIns="4499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867" y="9428574"/>
            <a:ext cx="2889681" cy="496490"/>
          </a:xfrm>
          <a:prstGeom prst="rect">
            <a:avLst/>
          </a:prstGeom>
        </p:spPr>
        <p:txBody>
          <a:bodyPr vert="horz" lIns="89981" tIns="44990" rIns="89981" bIns="44990" rtlCol="0" anchor="b"/>
          <a:lstStyle>
            <a:lvl1pPr algn="r">
              <a:defRPr sz="1200"/>
            </a:lvl1pPr>
          </a:lstStyle>
          <a:p>
            <a:fld id="{5650C8BD-DC94-4FA9-8268-C2A2497EB9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8738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332"/>
          </a:xfrm>
          <a:prstGeom prst="rect">
            <a:avLst/>
          </a:prstGeom>
        </p:spPr>
        <p:txBody>
          <a:bodyPr vert="horz" lIns="94820" tIns="47409" rIns="94820" bIns="4740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6332"/>
          </a:xfrm>
          <a:prstGeom prst="rect">
            <a:avLst/>
          </a:prstGeom>
        </p:spPr>
        <p:txBody>
          <a:bodyPr vert="horz" lIns="94820" tIns="47409" rIns="94820" bIns="47409" rtlCol="0"/>
          <a:lstStyle>
            <a:lvl1pPr algn="r">
              <a:defRPr sz="1300"/>
            </a:lvl1pPr>
          </a:lstStyle>
          <a:p>
            <a:fld id="{FF204F63-5165-47A9-9063-A6BDB236559B}" type="datetimeFigureOut">
              <a:rPr lang="de-DE" smtClean="0"/>
              <a:t>23.03.2016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22475" y="742950"/>
            <a:ext cx="262413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0" tIns="47409" rIns="94820" bIns="4740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4820" tIns="47409" rIns="94820" bIns="4740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9" cy="496332"/>
          </a:xfrm>
          <a:prstGeom prst="rect">
            <a:avLst/>
          </a:prstGeom>
        </p:spPr>
        <p:txBody>
          <a:bodyPr vert="horz" lIns="94820" tIns="47409" rIns="94820" bIns="4740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6" y="9428584"/>
            <a:ext cx="2889939" cy="496332"/>
          </a:xfrm>
          <a:prstGeom prst="rect">
            <a:avLst/>
          </a:prstGeom>
        </p:spPr>
        <p:txBody>
          <a:bodyPr vert="horz" lIns="94820" tIns="47409" rIns="94820" bIns="47409" rtlCol="0" anchor="b"/>
          <a:lstStyle>
            <a:lvl1pPr algn="r">
              <a:defRPr sz="1300"/>
            </a:lvl1pPr>
          </a:lstStyle>
          <a:p>
            <a:fld id="{04932D75-413A-4FF1-9ED9-8F67D0C501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5496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22475" y="742950"/>
            <a:ext cx="2624138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32D75-413A-4FF1-9ED9-8F67D0C501AB}" type="slidenum">
              <a:rPr lang="de-DE" smtClean="0"/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6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20077"/>
            <a:ext cx="5829300" cy="208389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509048"/>
            <a:ext cx="480060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359-03E3-4913-AD5D-73ECF0DBAF48}" type="datetime1">
              <a:rPr lang="de-DE" smtClean="0"/>
              <a:t>23.03.2016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23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B354-1050-4A11-8C7C-B63C7293A0C6}" type="datetime1">
              <a:rPr lang="de-DE" smtClean="0"/>
              <a:t>23.03.2016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74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19850"/>
            <a:ext cx="1157288" cy="1105860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519850"/>
            <a:ext cx="3357563" cy="1105860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9EA9-F952-46C1-9336-633F673775B9}" type="datetime1">
              <a:rPr lang="de-DE" smtClean="0"/>
              <a:t>23.03.2016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30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ACB2-733E-423B-8BBB-E3F3BEBE9B2B}" type="datetime1">
              <a:rPr lang="de-DE" smtClean="0"/>
              <a:t>23.03.2016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02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247189"/>
            <a:ext cx="5829300" cy="19308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20536"/>
            <a:ext cx="5829300" cy="21266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FE86-3CBC-4268-8052-AFD15AC8EEFE}" type="datetime1">
              <a:rPr lang="de-DE" smtClean="0"/>
              <a:t>23.03.2016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00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7" y="3024576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2" y="3024576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0561-667F-4484-9846-D41948FC7B64}" type="datetime1">
              <a:rPr lang="de-DE" smtClean="0"/>
              <a:t>23.03.2016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22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76165"/>
            <a:ext cx="303014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083087"/>
            <a:ext cx="3030141" cy="5601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1" y="2176165"/>
            <a:ext cx="303133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1" y="3083087"/>
            <a:ext cx="3031331" cy="5601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9FF4-BD6D-4FE1-BBA4-1A0770C84E08}" type="datetime1">
              <a:rPr lang="de-DE" smtClean="0"/>
              <a:t>23.03.2016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83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153-AD90-415B-915E-12525451E9E2}" type="datetime1">
              <a:rPr lang="de-DE" smtClean="0"/>
              <a:t>23.03.2016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4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9E43-1977-41F7-BE15-CA12B32BC614}" type="datetime1">
              <a:rPr lang="de-DE" smtClean="0"/>
              <a:t>23.03.2016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83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2" y="387074"/>
            <a:ext cx="2256235" cy="1647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9" y="387075"/>
            <a:ext cx="3833813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2" y="2034388"/>
            <a:ext cx="2256235" cy="66500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D07C-A64F-474D-874C-3461955CA617}" type="datetime1">
              <a:rPr lang="de-DE" smtClean="0"/>
              <a:t>23.03.2016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50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805295"/>
            <a:ext cx="4114800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68666"/>
            <a:ext cx="4114800" cy="58331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608700"/>
            <a:ext cx="4114800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65C2-50DE-4617-9A1B-16CE2BC15E95}" type="datetime1">
              <a:rPr lang="de-DE" smtClean="0"/>
              <a:t>23.03.2016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62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68434"/>
            <a:ext cx="6172200" cy="641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010716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3C7C-14E2-4D76-95CA-80445E5207FB}" type="datetime1">
              <a:rPr lang="de-DE" smtClean="0"/>
              <a:t>23.03.2016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010716"/>
            <a:ext cx="21717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Allgemeiner Rettungsverband Oberpfalz e. V. Offene Behindertenarbeit (OBA) Seite 1 von 1 Kreisverband Weiden-Neustadt Leitung: Marina Lindner, Heilerziehungspflegerin Parksteiner Straße 15, 92637 Weiden Zimmer 010 u. 011 (EG)  Telefonzentrale: (0961) 200-0 oder 33333 Telefon: (0961) 200-170, -171  Telefax: (0961) 200-299 Telefax: (0961) 200-299 Stand: Februar 16 E-Mail: mail@arv-oberpfalz.de E-Mail: oba@arv-oberpfalz.de  Änderungen vorbehalten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010716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FCD5-590C-475A-A6A5-869716B470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0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mailto:oba@arv-oberpfalz.de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12" Type="http://schemas.openxmlformats.org/officeDocument/2006/relationships/hyperlink" Target="mailto:mail@arv-oberpfalz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Abgerundetes Rechteck 1049"/>
          <p:cNvSpPr/>
          <p:nvPr/>
        </p:nvSpPr>
        <p:spPr>
          <a:xfrm>
            <a:off x="250737" y="22892"/>
            <a:ext cx="6490633" cy="1546017"/>
          </a:xfrm>
          <a:prstGeom prst="roundRect">
            <a:avLst/>
          </a:prstGeom>
          <a:noFill/>
          <a:ln>
            <a:solidFill>
              <a:schemeClr val="tx1"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7" name="Picture 13" descr="http://3.bp.blogspot.com/-xWP9RaFi7p4/UIWGYdfsYjI/AAAAAAAAFgk/1xfWwYM1xfM/s1600/punk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1" y="1866013"/>
            <a:ext cx="269294" cy="2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http://science.orf.at/v2static/storyimages/site/science/20110520/punkte_tit_ti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94" y="1358062"/>
            <a:ext cx="1095099" cy="68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http://science.orf.at/v2static/storyimages/site/science/20110520/punkte_tit_ti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83" y="1186117"/>
            <a:ext cx="1602889" cy="99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science.orf.at/v2static/storyimages/site/science/20110520/punkte_tit_tit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1" y="1387956"/>
            <a:ext cx="953575" cy="59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8104" y="0"/>
            <a:ext cx="4173116" cy="689026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Information</a:t>
            </a:r>
            <a:endParaRPr lang="de-DE" b="1" dirty="0"/>
          </a:p>
        </p:txBody>
      </p:sp>
      <p:pic>
        <p:nvPicPr>
          <p:cNvPr id="1026" name="Picture 2" descr="http://www.sghohenroth.de/Impressum%20-%20Informations-Zeichen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2680" y="7353719"/>
            <a:ext cx="827903" cy="918702"/>
          </a:xfrm>
          <a:prstGeom prst="rect">
            <a:avLst/>
          </a:prstGeom>
          <a:solidFill>
            <a:schemeClr val="accent6">
              <a:lumMod val="75000"/>
              <a:alpha val="32000"/>
            </a:schemeClr>
          </a:solidFill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4" name="Textfeld 3"/>
          <p:cNvSpPr txBox="1"/>
          <p:nvPr/>
        </p:nvSpPr>
        <p:spPr>
          <a:xfrm>
            <a:off x="54182" y="-48705"/>
            <a:ext cx="235433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800" dirty="0" smtClean="0">
                <a:solidFill>
                  <a:srgbClr val="FF0000"/>
                </a:solidFill>
                <a:effectLst/>
                <a:latin typeface="Freestyle Script"/>
                <a:ea typeface="Times New Roman"/>
              </a:rPr>
              <a:t>Aktiv – auch mit Behinderung</a:t>
            </a:r>
          </a:p>
          <a:p>
            <a:pPr algn="ctr">
              <a:spcAft>
                <a:spcPts val="0"/>
              </a:spcAft>
            </a:pPr>
            <a:r>
              <a:rPr lang="de-DE" dirty="0" smtClean="0">
                <a:solidFill>
                  <a:srgbClr val="FF0000"/>
                </a:solidFill>
                <a:effectLst/>
                <a:latin typeface="Freestyle Script"/>
                <a:ea typeface="Times New Roman"/>
              </a:rPr>
              <a:t>		</a:t>
            </a:r>
            <a:endParaRPr lang="de-DE" sz="1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 descr="http://bp2.blogger.com/_iJP_wg6Tnag/R6nzUePSscI/AAAAAAAAA4g/3lwnCx5T4NQ/s400/manicu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30" y="4119588"/>
            <a:ext cx="389507" cy="23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bp2.blogger.com/_iJP_wg6Tnag/R6nzUePSscI/AAAAAAAAA4g/3lwnCx5T4NQ/s400/manicu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8601" y="8721231"/>
            <a:ext cx="327838" cy="19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bp2.blogger.com/_iJP_wg6Tnag/R6nzUePSscI/AAAAAAAAA4g/3lwnCx5T4NQ/s400/manicul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8107" y="6238978"/>
            <a:ext cx="779013" cy="46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bp2.blogger.com/_iJP_wg6Tnag/R6nzUePSscI/AAAAAAAAA4g/3lwnCx5T4NQ/s400/manicul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6844" y="5627045"/>
            <a:ext cx="779013" cy="46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Bild 4" descr="ARV-Raute ro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043" y="22892"/>
            <a:ext cx="695527" cy="124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3" descr="http://3.bp.blogspot.com/-xWP9RaFi7p4/UIWGYdfsYjI/AAAAAAAAFgk/1xfWwYM1xfM/s1600/punk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1" y="2906953"/>
            <a:ext cx="269294" cy="2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3" descr="http://3.bp.blogspot.com/-xWP9RaFi7p4/UIWGYdfsYjI/AAAAAAAAFgk/1xfWwYM1xfM/s1600/punk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8" y="5007619"/>
            <a:ext cx="269294" cy="2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3" descr="http://3.bp.blogspot.com/-xWP9RaFi7p4/UIWGYdfsYjI/AAAAAAAAFgk/1xfWwYM1xfM/s1600/punk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06" y="7573441"/>
            <a:ext cx="269294" cy="2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Textfeld 1030"/>
          <p:cNvSpPr txBox="1"/>
          <p:nvPr/>
        </p:nvSpPr>
        <p:spPr>
          <a:xfrm>
            <a:off x="1057523" y="907975"/>
            <a:ext cx="5167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Über die Angebote der Offenen Behindertenarbeit (OBA) im ARV- Kreisverband Weiden-Neustadt</a:t>
            </a:r>
            <a:endParaRPr lang="de-DE" sz="1400" dirty="0"/>
          </a:p>
        </p:txBody>
      </p:sp>
      <p:sp>
        <p:nvSpPr>
          <p:cNvPr id="1034" name="Textfeld 1033"/>
          <p:cNvSpPr txBox="1"/>
          <p:nvPr/>
        </p:nvSpPr>
        <p:spPr>
          <a:xfrm>
            <a:off x="552524" y="17899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Besichtigung</a:t>
            </a:r>
            <a:r>
              <a:rPr lang="de-DE" dirty="0" smtClean="0"/>
              <a:t> </a:t>
            </a:r>
            <a:r>
              <a:rPr lang="de-DE" u="sng" dirty="0" smtClean="0"/>
              <a:t>Stadtgärtnerei</a:t>
            </a:r>
            <a:endParaRPr lang="de-DE" u="sng" dirty="0"/>
          </a:p>
        </p:txBody>
      </p:sp>
      <p:sp>
        <p:nvSpPr>
          <p:cNvPr id="1036" name="Textfeld 1035"/>
          <p:cNvSpPr txBox="1"/>
          <p:nvPr/>
        </p:nvSpPr>
        <p:spPr>
          <a:xfrm>
            <a:off x="552041" y="281277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Vorstellung</a:t>
            </a:r>
            <a:r>
              <a:rPr lang="de-DE" dirty="0" smtClean="0"/>
              <a:t> </a:t>
            </a:r>
            <a:r>
              <a:rPr lang="de-DE" u="sng" dirty="0" smtClean="0"/>
              <a:t>Flash-Mob</a:t>
            </a:r>
            <a:endParaRPr lang="de-DE" u="sng" dirty="0"/>
          </a:p>
        </p:txBody>
      </p:sp>
      <p:sp>
        <p:nvSpPr>
          <p:cNvPr id="1038" name="Textfeld 1037"/>
          <p:cNvSpPr txBox="1"/>
          <p:nvPr/>
        </p:nvSpPr>
        <p:spPr>
          <a:xfrm>
            <a:off x="515902" y="4658093"/>
            <a:ext cx="3548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u="sng" dirty="0" smtClean="0"/>
          </a:p>
          <a:p>
            <a:r>
              <a:rPr lang="de-DE" u="sng" dirty="0" smtClean="0"/>
              <a:t>Frühlingsbrunch</a:t>
            </a:r>
            <a:r>
              <a:rPr lang="de-DE" dirty="0" smtClean="0"/>
              <a:t> </a:t>
            </a:r>
            <a:r>
              <a:rPr lang="de-DE" dirty="0" smtClean="0"/>
              <a:t>„</a:t>
            </a:r>
            <a:r>
              <a:rPr lang="de-DE" u="sng" dirty="0" smtClean="0"/>
              <a:t>hausgemacht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1039" name="Textfeld 1038"/>
          <p:cNvSpPr txBox="1"/>
          <p:nvPr/>
        </p:nvSpPr>
        <p:spPr>
          <a:xfrm>
            <a:off x="552043" y="7219254"/>
            <a:ext cx="310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u="sng" dirty="0" smtClean="0"/>
          </a:p>
          <a:p>
            <a:r>
              <a:rPr lang="de-DE" u="sng" dirty="0" err="1" smtClean="0"/>
              <a:t>Zoigl</a:t>
            </a:r>
            <a:r>
              <a:rPr lang="de-DE" u="sng" dirty="0" smtClean="0"/>
              <a:t>-Nachmittag</a:t>
            </a:r>
            <a:endParaRPr lang="de-DE" u="sng" dirty="0"/>
          </a:p>
        </p:txBody>
      </p:sp>
      <p:sp>
        <p:nvSpPr>
          <p:cNvPr id="1040" name="Textfeld 1039"/>
          <p:cNvSpPr txBox="1"/>
          <p:nvPr/>
        </p:nvSpPr>
        <p:spPr>
          <a:xfrm>
            <a:off x="552041" y="2075970"/>
            <a:ext cx="58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Am Samstag den 09. April </a:t>
            </a:r>
            <a:r>
              <a:rPr lang="de-DE" sz="1200" dirty="0" smtClean="0"/>
              <a:t>möchten wir von </a:t>
            </a:r>
            <a:r>
              <a:rPr lang="de-DE" sz="1200" b="1" dirty="0" smtClean="0"/>
              <a:t>10:30 Uhr – 13:00 Uhr </a:t>
            </a:r>
            <a:r>
              <a:rPr lang="de-DE" sz="1200" dirty="0" smtClean="0"/>
              <a:t>die Stadtgärtnerei in Weiden besichtigen. Für diesen Ausflug ist das Mitbringen einer eigenen Brotzeit notwendig. Diese werden wir nach der Führung in gemütlicher Runde verzehren.</a:t>
            </a:r>
            <a:endParaRPr lang="de-DE" sz="1200" dirty="0"/>
          </a:p>
        </p:txBody>
      </p:sp>
      <p:sp>
        <p:nvSpPr>
          <p:cNvPr id="1041" name="Textfeld 1040"/>
          <p:cNvSpPr txBox="1"/>
          <p:nvPr/>
        </p:nvSpPr>
        <p:spPr>
          <a:xfrm>
            <a:off x="547177" y="3128395"/>
            <a:ext cx="5904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Im Rahmen der Sonneninsel wird euch unser Projekt (Flash-Mob) vorgestellt. Die Durchführung findet am 06. Mai im Rahmen des Protesttages zur Gleichstellung von Menschen mit Behinderung statt. Wir möchten euch zu diesem Event recht herzlich einladen und euch am </a:t>
            </a:r>
            <a:r>
              <a:rPr lang="de-DE" sz="1200" b="1" dirty="0" smtClean="0"/>
              <a:t>Freitag, den 22. 04. 2016 von 17 Uhr bis 18 Uhr </a:t>
            </a:r>
            <a:r>
              <a:rPr lang="de-DE" sz="1200" dirty="0" smtClean="0"/>
              <a:t>über den Ablauf  und das Vorgehen informieren. </a:t>
            </a:r>
          </a:p>
          <a:p>
            <a:r>
              <a:rPr lang="de-DE" sz="1200" b="1" dirty="0" smtClean="0"/>
              <a:t>Alle die an diesem Nachmittag anwesend sind und am Projekt teilnehmen möchten erhalten einen Getränke und Verzehr Gutschein den sie am 06. Mai einlösen können</a:t>
            </a:r>
            <a:r>
              <a:rPr lang="de-DE" sz="1200" dirty="0" smtClean="0"/>
              <a:t>. </a:t>
            </a:r>
          </a:p>
          <a:p>
            <a:r>
              <a:rPr lang="de-DE" sz="1200" b="1" dirty="0" smtClean="0"/>
              <a:t>Um die Gutscheine vorbereiten zu können ist eine Anmeldung bis  15. April </a:t>
            </a:r>
            <a:r>
              <a:rPr lang="de-DE" sz="1200" b="1" dirty="0" smtClean="0"/>
              <a:t>gewünscht</a:t>
            </a:r>
            <a:endParaRPr lang="de-DE" sz="1200" b="1" dirty="0"/>
          </a:p>
        </p:txBody>
      </p:sp>
      <p:pic>
        <p:nvPicPr>
          <p:cNvPr id="55" name="Picture 13" descr="http://3.bp.blogspot.com/-xWP9RaFi7p4/UIWGYdfsYjI/AAAAAAAAFgk/1xfWwYM1xfM/s1600/punk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92" y="6416857"/>
            <a:ext cx="269294" cy="2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Textfeld 1042"/>
          <p:cNvSpPr txBox="1"/>
          <p:nvPr/>
        </p:nvSpPr>
        <p:spPr>
          <a:xfrm>
            <a:off x="546289" y="5007619"/>
            <a:ext cx="5620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b="1" dirty="0" smtClean="0"/>
          </a:p>
          <a:p>
            <a:r>
              <a:rPr lang="de-DE" sz="1200" b="1" dirty="0" smtClean="0"/>
              <a:t>Am </a:t>
            </a:r>
            <a:r>
              <a:rPr lang="de-DE" sz="1200" b="1" dirty="0" smtClean="0"/>
              <a:t>Samstag den 23.April </a:t>
            </a:r>
            <a:r>
              <a:rPr lang="de-DE" sz="1200" dirty="0" smtClean="0"/>
              <a:t>laden wir euch recht herzliche zu unserem Frühlingsbrunch „hausgemacht“ von </a:t>
            </a:r>
            <a:r>
              <a:rPr lang="de-DE" sz="1200" b="1" dirty="0" smtClean="0"/>
              <a:t>09:00 Uhr – 12:00 Uhr </a:t>
            </a:r>
            <a:r>
              <a:rPr lang="de-DE" sz="1200" dirty="0" smtClean="0"/>
              <a:t>auf  die Sonneninsel ein. In gemütlicher Runde kann bei verschiedensten Köstlichkeiten geschlemmt und genossen werden. </a:t>
            </a:r>
          </a:p>
          <a:p>
            <a:r>
              <a:rPr lang="de-DE" sz="1200" b="1" dirty="0" smtClean="0"/>
              <a:t>Unkostenbeitrag für diesen Vormittag beträgt 10€. </a:t>
            </a:r>
          </a:p>
          <a:p>
            <a:r>
              <a:rPr lang="de-DE" sz="1200" b="1" dirty="0" smtClean="0"/>
              <a:t>Anmeldeschluss ist der 16. April.</a:t>
            </a:r>
            <a:endParaRPr lang="de-DE" sz="1200" b="1" dirty="0"/>
          </a:p>
        </p:txBody>
      </p:sp>
      <p:sp>
        <p:nvSpPr>
          <p:cNvPr id="1044" name="Textfeld 1043"/>
          <p:cNvSpPr txBox="1"/>
          <p:nvPr/>
        </p:nvSpPr>
        <p:spPr>
          <a:xfrm>
            <a:off x="546290" y="6073269"/>
            <a:ext cx="552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                                                                                  </a:t>
            </a:r>
            <a:r>
              <a:rPr lang="de-DE" u="sng" dirty="0" err="1" smtClean="0"/>
              <a:t>BeOBAchter</a:t>
            </a:r>
            <a:r>
              <a:rPr lang="de-DE" dirty="0" smtClean="0"/>
              <a:t> </a:t>
            </a:r>
            <a:r>
              <a:rPr lang="de-DE" u="sng" dirty="0" smtClean="0"/>
              <a:t>Redaktionstreffen</a:t>
            </a:r>
            <a:endParaRPr lang="de-DE" u="sng" dirty="0"/>
          </a:p>
        </p:txBody>
      </p:sp>
      <p:sp>
        <p:nvSpPr>
          <p:cNvPr id="1045" name="Textfeld 1044"/>
          <p:cNvSpPr txBox="1"/>
          <p:nvPr/>
        </p:nvSpPr>
        <p:spPr>
          <a:xfrm>
            <a:off x="546291" y="6469189"/>
            <a:ext cx="5520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                                                                                                                                 Endlich </a:t>
            </a:r>
            <a:r>
              <a:rPr lang="de-DE" sz="1200" dirty="0" smtClean="0"/>
              <a:t>ist es wieder soweit!!! </a:t>
            </a:r>
            <a:r>
              <a:rPr lang="de-DE" sz="1200" b="1" dirty="0" smtClean="0"/>
              <a:t>Am Samstag den 23. April </a:t>
            </a:r>
            <a:r>
              <a:rPr lang="de-DE" sz="1200" dirty="0" smtClean="0"/>
              <a:t>findet von </a:t>
            </a:r>
            <a:r>
              <a:rPr lang="de-DE" sz="1200" b="1" dirty="0" smtClean="0"/>
              <a:t>13:00 Uhr bis 15:00 Uhr </a:t>
            </a:r>
            <a:r>
              <a:rPr lang="de-DE" sz="1200" dirty="0" smtClean="0"/>
              <a:t>unser erstes Redaktionstreffen für die neue Ausgabe unseres </a:t>
            </a:r>
            <a:r>
              <a:rPr lang="de-DE" sz="1200" dirty="0" err="1" smtClean="0"/>
              <a:t>BeOBAchters</a:t>
            </a:r>
            <a:r>
              <a:rPr lang="de-DE" sz="1200" dirty="0" smtClean="0"/>
              <a:t> statt!! Wir freuen uns auf euer </a:t>
            </a:r>
            <a:r>
              <a:rPr lang="de-DE" sz="1200" dirty="0" smtClean="0"/>
              <a:t>Kommen </a:t>
            </a:r>
            <a:r>
              <a:rPr lang="de-DE" sz="1200" dirty="0" smtClean="0"/>
              <a:t>und eine spannende Zeit!</a:t>
            </a:r>
            <a:endParaRPr lang="de-DE" sz="1200" dirty="0"/>
          </a:p>
        </p:txBody>
      </p:sp>
      <p:sp>
        <p:nvSpPr>
          <p:cNvPr id="1046" name="Textfeld 1045"/>
          <p:cNvSpPr txBox="1"/>
          <p:nvPr/>
        </p:nvSpPr>
        <p:spPr>
          <a:xfrm>
            <a:off x="546291" y="7540474"/>
            <a:ext cx="5456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                                                                                                                                         An </a:t>
            </a:r>
            <a:r>
              <a:rPr lang="de-DE" sz="1200" dirty="0" smtClean="0"/>
              <a:t>diesem </a:t>
            </a:r>
            <a:r>
              <a:rPr lang="de-DE" sz="1200" b="1" dirty="0" smtClean="0"/>
              <a:t>Freitag-Nachmittag , den 29.04.2016 </a:t>
            </a:r>
            <a:r>
              <a:rPr lang="de-DE" sz="1200" dirty="0" smtClean="0"/>
              <a:t>laden wir recht herzlich zu unserem ersten </a:t>
            </a:r>
            <a:r>
              <a:rPr lang="de-DE" sz="1200" dirty="0" err="1" smtClean="0"/>
              <a:t>Zoigl</a:t>
            </a:r>
            <a:r>
              <a:rPr lang="de-DE" sz="1200" dirty="0" smtClean="0"/>
              <a:t>-Nachmittag auf der Sonneninsel ein! Bei einer zünftigen Brotzeit und </a:t>
            </a:r>
            <a:r>
              <a:rPr lang="de-DE" sz="1200" dirty="0" err="1" smtClean="0"/>
              <a:t>Zoigl</a:t>
            </a:r>
            <a:r>
              <a:rPr lang="de-DE" sz="1200" dirty="0" smtClean="0"/>
              <a:t> aus </a:t>
            </a:r>
            <a:r>
              <a:rPr lang="de-DE" sz="1200" dirty="0" err="1" smtClean="0"/>
              <a:t>Moosbach</a:t>
            </a:r>
            <a:r>
              <a:rPr lang="de-DE" sz="1200" dirty="0" smtClean="0"/>
              <a:t> steht einem lustigen Nachmittag </a:t>
            </a:r>
            <a:r>
              <a:rPr lang="de-DE" sz="1200" dirty="0"/>
              <a:t>v</a:t>
            </a:r>
            <a:r>
              <a:rPr lang="de-DE" sz="1200" dirty="0" smtClean="0"/>
              <a:t>on </a:t>
            </a:r>
            <a:r>
              <a:rPr lang="de-DE" sz="1200" b="1" dirty="0" smtClean="0"/>
              <a:t>15:00 Uhr – 18:00 Uhr </a:t>
            </a:r>
            <a:r>
              <a:rPr lang="de-DE" sz="1200" dirty="0" smtClean="0"/>
              <a:t>nichts im Wege! Für Musikalische Unterhaltung sorgt die bayrische Band „</a:t>
            </a:r>
            <a:r>
              <a:rPr lang="de-DE" sz="1200" dirty="0" err="1" smtClean="0"/>
              <a:t>Bredlbroad</a:t>
            </a:r>
            <a:r>
              <a:rPr lang="de-DE" sz="1200" dirty="0" smtClean="0"/>
              <a:t>“ aus dem HPZ. </a:t>
            </a:r>
          </a:p>
          <a:p>
            <a:r>
              <a:rPr lang="de-DE" sz="1200" b="1" dirty="0" smtClean="0"/>
              <a:t>Unkostenbeitrag für diesen Nachmittag beträgt 7</a:t>
            </a:r>
            <a:r>
              <a:rPr lang="de-DE" sz="1200" b="1" dirty="0" smtClean="0"/>
              <a:t>€</a:t>
            </a:r>
            <a:endParaRPr lang="de-DE" sz="1200" b="1" dirty="0" smtClean="0"/>
          </a:p>
        </p:txBody>
      </p:sp>
      <p:pic>
        <p:nvPicPr>
          <p:cNvPr id="61" name="Picture 4" descr="http://bp2.blogger.com/_iJP_wg6Tnag/R6nzUePSscI/AAAAAAAAA4g/3lwnCx5T4NQ/s400/manicu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0" y="5802643"/>
            <a:ext cx="389507" cy="23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http://bp2.blogger.com/_iJP_wg6Tnag/R6nzUePSscI/AAAAAAAAA4g/3lwnCx5T4NQ/s400/manicu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87" y="8695259"/>
            <a:ext cx="389507" cy="23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Fußzeilenplatzhalter 1046"/>
          <p:cNvSpPr>
            <a:spLocks noGrp="1"/>
          </p:cNvSpPr>
          <p:nvPr>
            <p:ph type="ftr" sz="quarter" idx="11"/>
          </p:nvPr>
        </p:nvSpPr>
        <p:spPr>
          <a:xfrm>
            <a:off x="522941" y="9224760"/>
            <a:ext cx="6084629" cy="303554"/>
          </a:xfrm>
        </p:spPr>
        <p:txBody>
          <a:bodyPr/>
          <a:lstStyle/>
          <a:p>
            <a:pPr algn="l">
              <a:spcAft>
                <a:spcPts val="0"/>
              </a:spcAft>
              <a:tabLst>
                <a:tab pos="3543300" algn="ctr"/>
                <a:tab pos="6172200" algn="r"/>
              </a:tabLst>
            </a:pPr>
            <a:r>
              <a:rPr lang="de-DE" sz="800" b="1" dirty="0" smtClean="0">
                <a:effectLst/>
                <a:latin typeface="Arial"/>
                <a:ea typeface="Times New Roman"/>
              </a:rPr>
              <a:t>Allgemeiner Rettungsverband Oberpfalz e. V.</a:t>
            </a:r>
            <a:r>
              <a:rPr lang="de-DE" sz="800" dirty="0" smtClean="0">
                <a:effectLst/>
                <a:latin typeface="Arial"/>
                <a:ea typeface="Times New Roman"/>
              </a:rPr>
              <a:t>	</a:t>
            </a:r>
            <a:r>
              <a:rPr lang="de-DE" sz="800" b="1" dirty="0" smtClean="0">
                <a:effectLst/>
                <a:latin typeface="Arial"/>
                <a:ea typeface="Times New Roman"/>
              </a:rPr>
              <a:t>Offene Behindertenarbeit (OBA)	Seite 1 von 1</a:t>
            </a:r>
            <a:endParaRPr lang="de-DE" sz="2400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  <a:tabLst>
                <a:tab pos="3543300" algn="ctr"/>
                <a:tab pos="6172200" algn="r"/>
              </a:tabLst>
            </a:pPr>
            <a:r>
              <a:rPr lang="de-DE" sz="800" b="1" dirty="0" smtClean="0">
                <a:effectLst/>
                <a:latin typeface="Arial"/>
                <a:ea typeface="Times New Roman"/>
              </a:rPr>
              <a:t>Kreisverband Weiden-Neustadt</a:t>
            </a:r>
            <a:r>
              <a:rPr lang="de-DE" sz="800" dirty="0" smtClean="0">
                <a:effectLst/>
                <a:latin typeface="Arial"/>
                <a:ea typeface="Times New Roman"/>
              </a:rPr>
              <a:t>	                      Leitung: Marina Lindner, Heilerziehungspflegerin</a:t>
            </a:r>
            <a:endParaRPr lang="de-DE" sz="24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  <a:tabLst>
                <a:tab pos="3543300" algn="ctr"/>
                <a:tab pos="6172200" algn="r"/>
              </a:tabLst>
            </a:pPr>
            <a:r>
              <a:rPr lang="de-DE" sz="800" dirty="0" err="1" smtClean="0">
                <a:effectLst/>
                <a:latin typeface="Arial"/>
                <a:ea typeface="Times New Roman"/>
              </a:rPr>
              <a:t>Parksteiner</a:t>
            </a:r>
            <a:r>
              <a:rPr lang="de-DE" sz="800" dirty="0" smtClean="0">
                <a:effectLst/>
                <a:latin typeface="Arial"/>
                <a:ea typeface="Times New Roman"/>
              </a:rPr>
              <a:t> Straße 15, 92637 Weide                                        Zimmer 010 u. 011 (EG)	</a:t>
            </a:r>
            <a:endParaRPr lang="de-DE" sz="24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  <a:tabLst>
                <a:tab pos="3543300" algn="ctr"/>
                <a:tab pos="6172200" algn="r"/>
              </a:tabLst>
            </a:pPr>
            <a:r>
              <a:rPr lang="de-DE" sz="800" dirty="0" smtClean="0">
                <a:effectLst/>
                <a:latin typeface="Arial"/>
                <a:ea typeface="Times New Roman"/>
              </a:rPr>
              <a:t>Telefonzentrale: (0961) 200-0 oder 33333                                Telefon: (0961) 200-170, -171	</a:t>
            </a:r>
            <a:endParaRPr lang="de-DE" sz="24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  <a:tabLst>
                <a:tab pos="3543300" algn="ctr"/>
                <a:tab pos="6172200" algn="r"/>
              </a:tabLst>
            </a:pPr>
            <a:r>
              <a:rPr lang="de-DE" sz="800" dirty="0" smtClean="0">
                <a:effectLst/>
                <a:latin typeface="Arial"/>
                <a:ea typeface="Times New Roman"/>
              </a:rPr>
              <a:t>Telefax: (0961) 200-299                                                            Telefax: (0961) 200-299	Stand: Februar 16</a:t>
            </a:r>
            <a:endParaRPr lang="de-DE" sz="2400" dirty="0" smtClean="0">
              <a:effectLst/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  <a:tabLst>
                <a:tab pos="3543300" algn="ctr"/>
                <a:tab pos="6172200" algn="r"/>
              </a:tabLst>
            </a:pPr>
            <a:r>
              <a:rPr lang="de-DE" sz="800" dirty="0" smtClean="0">
                <a:effectLst/>
                <a:latin typeface="Arial"/>
                <a:ea typeface="Times New Roman"/>
              </a:rPr>
              <a:t>E-Mail: </a:t>
            </a:r>
            <a:r>
              <a:rPr lang="de-DE" sz="800" u="sng" dirty="0" smtClean="0">
                <a:solidFill>
                  <a:srgbClr val="0000FF"/>
                </a:solidFill>
                <a:effectLst/>
                <a:latin typeface="Arial"/>
                <a:ea typeface="Times New Roman"/>
                <a:hlinkClick r:id="rId12"/>
              </a:rPr>
              <a:t>mail@arv-oberpfalz.de</a:t>
            </a:r>
            <a:r>
              <a:rPr lang="de-DE" sz="800" dirty="0" smtClean="0">
                <a:latin typeface="Arial"/>
                <a:ea typeface="Times New Roman"/>
              </a:rPr>
              <a:t>                                                   </a:t>
            </a:r>
            <a:r>
              <a:rPr lang="de-DE" sz="800" dirty="0" smtClean="0">
                <a:effectLst/>
                <a:latin typeface="Arial"/>
                <a:ea typeface="Times New Roman"/>
              </a:rPr>
              <a:t>E-Mail: </a:t>
            </a:r>
            <a:r>
              <a:rPr lang="de-DE" sz="800" u="sng" dirty="0" smtClean="0">
                <a:solidFill>
                  <a:srgbClr val="0000FF"/>
                </a:solidFill>
                <a:effectLst/>
                <a:latin typeface="Arial"/>
                <a:ea typeface="Times New Roman"/>
                <a:hlinkClick r:id="rId13"/>
              </a:rPr>
              <a:t>oba@arv-oberpfalz.de</a:t>
            </a:r>
            <a:r>
              <a:rPr lang="en-GB" sz="800" dirty="0" smtClean="0">
                <a:effectLst/>
                <a:latin typeface="Arial"/>
                <a:ea typeface="Times New Roman"/>
              </a:rPr>
              <a:t> </a:t>
            </a:r>
            <a:r>
              <a:rPr lang="de-DE" sz="800" dirty="0" smtClean="0">
                <a:effectLst/>
                <a:latin typeface="Arial"/>
                <a:ea typeface="Times New Roman"/>
              </a:rPr>
              <a:t>	Änderungen vorbehalten</a:t>
            </a:r>
            <a:endParaRPr lang="de-DE" sz="2400" dirty="0" smtClean="0">
              <a:effectLst/>
              <a:latin typeface="Times New Roman"/>
              <a:ea typeface="Times New Roman"/>
            </a:endParaRP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8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Benutzerdefiniert</PresentationFormat>
  <Paragraphs>29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Lindner Marina</dc:creator>
  <cp:lastModifiedBy>Schröml Manuela</cp:lastModifiedBy>
  <cp:revision>18</cp:revision>
  <cp:lastPrinted>2016-03-23T14:05:12Z</cp:lastPrinted>
  <dcterms:created xsi:type="dcterms:W3CDTF">2016-03-08T09:04:48Z</dcterms:created>
  <dcterms:modified xsi:type="dcterms:W3CDTF">2016-03-23T14:11:28Z</dcterms:modified>
</cp:coreProperties>
</file>